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353" r:id="rId5"/>
    <p:sldId id="329" r:id="rId6"/>
    <p:sldId id="345" r:id="rId7"/>
    <p:sldId id="357" r:id="rId8"/>
    <p:sldId id="349" r:id="rId9"/>
    <p:sldId id="331" r:id="rId10"/>
    <p:sldId id="358" r:id="rId11"/>
    <p:sldId id="348" r:id="rId12"/>
    <p:sldId id="35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966" autoAdjust="0"/>
  </p:normalViewPr>
  <p:slideViewPr>
    <p:cSldViewPr snapToGrid="0">
      <p:cViewPr varScale="1">
        <p:scale>
          <a:sx n="81" d="100"/>
          <a:sy n="81" d="100"/>
        </p:scale>
        <p:origin x="754"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9/17/2024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9/17/2024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6</a:t>
            </a:fld>
            <a:endParaRPr lang="en-US" dirty="0"/>
          </a:p>
        </p:txBody>
      </p:sp>
    </p:spTree>
    <p:extLst>
      <p:ext uri="{BB962C8B-B14F-4D97-AF65-F5344CB8AC3E}">
        <p14:creationId xmlns:p14="http://schemas.microsoft.com/office/powerpoint/2010/main" val="323751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7</a:t>
            </a:fld>
            <a:endParaRPr lang="en-US" dirty="0"/>
          </a:p>
        </p:txBody>
      </p:sp>
    </p:spTree>
    <p:extLst>
      <p:ext uri="{BB962C8B-B14F-4D97-AF65-F5344CB8AC3E}">
        <p14:creationId xmlns:p14="http://schemas.microsoft.com/office/powerpoint/2010/main" val="1735825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dirty="0"/>
              <a:t>BIRD STRIKE ANALYSIS</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8"/>
            <a:ext cx="5321808" cy="824404"/>
          </a:xfrm>
        </p:spPr>
        <p:txBody>
          <a:bodyPr/>
          <a:lstStyle/>
          <a:p>
            <a:endParaRPr lang="en-US" dirty="0"/>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136525"/>
            <a:ext cx="5385816" cy="777875"/>
          </a:xfrm>
        </p:spPr>
        <p:txBody>
          <a:bodyPr anchor="b">
            <a:normAutofit/>
          </a:bodyPr>
          <a:lstStyle/>
          <a:p>
            <a:pPr algn="ctr"/>
            <a:r>
              <a:rPr lang="en-US" dirty="0"/>
              <a:t>OBJECTIVES</a:t>
            </a:r>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9047" y="1263192"/>
            <a:ext cx="6092951" cy="4406088"/>
          </a:xfrm>
        </p:spPr>
        <p:txBody>
          <a:bodyPr vert="horz" lIns="91440" tIns="45720" rIns="91440" bIns="45720" rtlCol="0" anchor="t">
            <a:normAutofit/>
          </a:bodyPr>
          <a:lstStyle/>
          <a:p>
            <a:pPr algn="ctr"/>
            <a:r>
              <a:rPr lang="en-US" sz="1400" dirty="0"/>
              <a:t>Determine the total number of bird strikes.</a:t>
            </a:r>
          </a:p>
          <a:p>
            <a:pPr algn="ctr"/>
            <a:r>
              <a:rPr lang="en-US" sz="1400" dirty="0"/>
              <a:t> Identify trends and patterns in bird strikes (e.g., by airport, aircraft type, year </a:t>
            </a:r>
            <a:r>
              <a:rPr lang="en-US" sz="1400" dirty="0" err="1"/>
              <a:t>etc</a:t>
            </a:r>
            <a:r>
              <a:rPr lang="en-US" sz="1400" dirty="0"/>
              <a:t>).</a:t>
            </a:r>
          </a:p>
          <a:p>
            <a:pPr algn="ctr"/>
            <a:r>
              <a:rPr lang="en-US" sz="1400" dirty="0"/>
              <a:t> Analyze the frequency and severity of bird strikes.</a:t>
            </a:r>
          </a:p>
          <a:p>
            <a:pPr algn="ctr"/>
            <a:r>
              <a:rPr lang="en-US" sz="1400" dirty="0"/>
              <a:t>Investigate the causes of bird strikes (e.g., weather, wildlife species, phase of flight </a:t>
            </a:r>
            <a:r>
              <a:rPr lang="en-US" sz="1400" dirty="0" err="1"/>
              <a:t>etc</a:t>
            </a:r>
            <a:r>
              <a:rPr lang="en-US" sz="1400" dirty="0"/>
              <a:t>)</a:t>
            </a:r>
          </a:p>
          <a:p>
            <a:pPr algn="ctr"/>
            <a:r>
              <a:rPr lang="en-US" sz="1400" dirty="0"/>
              <a:t> Evaluate the effectiveness of existing bird strike mitigation measures.</a:t>
            </a:r>
          </a:p>
          <a:p>
            <a:pPr algn="ctr"/>
            <a:r>
              <a:rPr lang="en-US" sz="1400" dirty="0"/>
              <a:t> Inform decision-making for airport and aviation safety policies.</a:t>
            </a:r>
          </a:p>
          <a:p>
            <a:pPr algn="ctr"/>
            <a:r>
              <a:rPr lang="en-US" sz="1400" dirty="0"/>
              <a:t> Identify areas for improvement in bird strike reporting and data collection</a:t>
            </a:r>
          </a:p>
          <a:p>
            <a:pPr algn="ctr"/>
            <a:r>
              <a:rPr lang="en-US" sz="1400" dirty="0"/>
              <a:t> Develop predictive models to forecast bird strike risk.</a:t>
            </a:r>
          </a:p>
          <a:p>
            <a:pPr algn="ctr"/>
            <a:r>
              <a:rPr lang="en-US" sz="1400" dirty="0"/>
              <a:t> Reduce bird strike-related accidents and incidents.</a:t>
            </a:r>
          </a:p>
          <a:p>
            <a:pPr algn="ctr"/>
            <a:r>
              <a:rPr lang="en-US" sz="1400" dirty="0"/>
              <a:t> Minimize economic losses due to bird strikes.</a:t>
            </a:r>
          </a:p>
          <a:p>
            <a:pPr algn="ctr"/>
            <a:r>
              <a:rPr lang="en-US" sz="1400" dirty="0"/>
              <a:t> Enhance aviation safety and risk management.</a:t>
            </a:r>
          </a:p>
          <a:p>
            <a:pPr algn="ctr"/>
            <a:r>
              <a:rPr lang="en-US" sz="1400" dirty="0"/>
              <a:t> Improve collaboration between airports, airlines, and wildlife management agencies</a:t>
            </a:r>
          </a:p>
          <a:p>
            <a:pPr algn="ctr"/>
            <a:endParaRPr lang="en-US" sz="1400" dirty="0"/>
          </a:p>
          <a:p>
            <a:endParaRPr lang="en-US" dirty="0"/>
          </a:p>
        </p:txBody>
      </p:sp>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DATA OVERVIEW</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203596" y="127098"/>
            <a:ext cx="6217260" cy="6518799"/>
          </a:xfrm>
          <a:noFill/>
        </p:spPr>
        <p:txBody>
          <a:bodyPr vert="horz" lIns="91440" tIns="45720" rIns="91440" bIns="45720" rtlCol="0" anchor="t">
            <a:normAutofit/>
          </a:bodyPr>
          <a:lstStyle/>
          <a:p>
            <a:pPr marL="0" indent="0">
              <a:buNone/>
            </a:pPr>
            <a:r>
              <a:rPr lang="en-US" sz="1400" dirty="0"/>
              <a:t>Data Description:-This  Dataset contains information on bird strikes reported by airports, airlines, or/ aircraft operators.- Data covers a specific time period (2000-2011).- Geographical scope: Regional, &amp; specific countries/airports.</a:t>
            </a:r>
          </a:p>
          <a:p>
            <a:pPr marL="0" indent="0">
              <a:buNone/>
            </a:pPr>
            <a:r>
              <a:rPr lang="en-US" sz="1400" dirty="0"/>
              <a:t>Data Fields:. Years covered in this analysis (2000-2011) Total number of Airports used in this analysis is (1110) Aircraft Type (airplane)4. Number of Strikes (25.56k) The Location where strike affected are  engine, airport, aircraft, windshield, fuselage) Number of Bird Species identified is (348)  Weather Conditions (no cloud, overcast, some cloud) phase of flight (approach, bus climb, descent, landing roll, parked, take off run, taxi)</a:t>
            </a:r>
          </a:p>
          <a:p>
            <a:pPr marL="0" indent="0">
              <a:buNone/>
            </a:pPr>
            <a:r>
              <a:rPr lang="en-US" sz="1400" dirty="0"/>
              <a:t>THERE ARE SOME MISSING CELLS WHICH I REPLACE (</a:t>
            </a:r>
            <a:r>
              <a:rPr lang="en-US" sz="1400" dirty="0" err="1"/>
              <a:t>eg</a:t>
            </a:r>
            <a:r>
              <a:rPr lang="en-US" sz="1400" dirty="0"/>
              <a:t>)</a:t>
            </a:r>
          </a:p>
          <a:p>
            <a:pPr marL="0" indent="0">
              <a:buNone/>
            </a:pPr>
            <a:r>
              <a:rPr lang="en-US" sz="1400" dirty="0"/>
              <a:t>Column B (Aircraft type) missing cells where replaced with MIISING CRAFT</a:t>
            </a:r>
          </a:p>
          <a:p>
            <a:pPr marL="0" indent="0">
              <a:buNone/>
            </a:pPr>
            <a:r>
              <a:rPr lang="en-US" sz="1400" dirty="0"/>
              <a:t>Column C (Airport name) missing cells where replaced with ME PLANE</a:t>
            </a:r>
          </a:p>
          <a:p>
            <a:pPr marL="0" indent="0">
              <a:buNone/>
            </a:pPr>
            <a:r>
              <a:rPr lang="en-US" sz="1400" dirty="0"/>
              <a:t>Column D (Altitude bin) missing cells where replaced with 0FT</a:t>
            </a:r>
          </a:p>
          <a:p>
            <a:pPr marL="0" indent="0">
              <a:buNone/>
            </a:pPr>
            <a:r>
              <a:rPr lang="en-US" sz="1400" dirty="0"/>
              <a:t>Column F (Wildlife number struck) missing cells where replaced with 0</a:t>
            </a:r>
          </a:p>
          <a:p>
            <a:pPr marL="0" indent="0">
              <a:buNone/>
            </a:pPr>
            <a:r>
              <a:rPr lang="en-US" sz="1400" dirty="0"/>
              <a:t>Column H (Effect: impact to flight) missing cells where replaced with NULL</a:t>
            </a:r>
          </a:p>
          <a:p>
            <a:pPr marL="0" indent="0">
              <a:buNone/>
            </a:pPr>
            <a:r>
              <a:rPr lang="en-US" sz="1400" dirty="0"/>
              <a:t>Column I (flight year) missing cells where replaced with 1111</a:t>
            </a:r>
          </a:p>
          <a:p>
            <a:pPr marL="0" indent="0">
              <a:buNone/>
            </a:pPr>
            <a:r>
              <a:rPr lang="en-US" sz="1400" dirty="0"/>
              <a:t>Column K (Aircraft: number of engine) missing cells where replaced with 0</a:t>
            </a:r>
          </a:p>
          <a:p>
            <a:pPr marL="0" indent="0">
              <a:buNone/>
            </a:pPr>
            <a:r>
              <a:rPr lang="en-US" sz="1400" dirty="0"/>
              <a:t>Column L (Aircraft: Airline/operator) missing cells where replaced with AIR ME</a:t>
            </a:r>
          </a:p>
          <a:p>
            <a:pPr marL="0" indent="0">
              <a:buNone/>
            </a:pPr>
            <a:r>
              <a:rPr lang="en-US" sz="1400" dirty="0"/>
              <a:t>Column N (When: phase of flight) missing cells where replaced with BUS</a:t>
            </a:r>
          </a:p>
          <a:p>
            <a:pPr marL="0" indent="0">
              <a:buNone/>
            </a:pPr>
            <a:r>
              <a:rPr lang="en-US" sz="1400" dirty="0"/>
              <a:t>Column R (Remarks) missing cells where replaced with NO REMARK  </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90242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DATA OVERVIEW</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203596" y="414779"/>
            <a:ext cx="6217260" cy="5693791"/>
          </a:xfrm>
          <a:noFill/>
        </p:spPr>
        <p:txBody>
          <a:bodyPr vert="horz" lIns="91440" tIns="45720" rIns="91440" bIns="45720" rtlCol="0" anchor="t">
            <a:normAutofit/>
          </a:bodyPr>
          <a:lstStyle/>
          <a:p>
            <a:pPr marL="0" indent="0">
              <a:buNone/>
            </a:pPr>
            <a:r>
              <a:rPr lang="en-US" sz="1400" dirty="0"/>
              <a:t>Column S (Wildlife: size) missing cells where replaced with NO SIZE</a:t>
            </a:r>
          </a:p>
          <a:p>
            <a:pPr marL="0" indent="0">
              <a:buNone/>
            </a:pPr>
            <a:r>
              <a:rPr lang="en-US" sz="1400" dirty="0"/>
              <a:t>Column V (Pilots warned of bird or wildlife) missing cells where replaced with MISSING </a:t>
            </a:r>
          </a:p>
          <a:p>
            <a:pPr marL="0" indent="0">
              <a:buNone/>
            </a:pPr>
            <a:r>
              <a:rPr lang="en-US" sz="1400" dirty="0"/>
              <a:t>Column X (Feet above ground) missing cells where replaced with NO FT</a:t>
            </a:r>
          </a:p>
          <a:p>
            <a:pPr marL="0" indent="0">
              <a:buNone/>
            </a:pPr>
            <a:r>
              <a:rPr lang="en-US" sz="1400" dirty="0"/>
              <a:t>Column Z ( Is the aircraft large?) missing cells where replaced with NO IDEA</a:t>
            </a:r>
          </a:p>
          <a:p>
            <a:pPr marL="0" indent="0">
              <a:buNone/>
            </a:pPr>
            <a:r>
              <a:rPr lang="en-US" sz="1400" dirty="0"/>
              <a:t>Data Quality:1. Completeness: Some data fields are  missing and  incomplete and where replaced.</a:t>
            </a:r>
          </a:p>
          <a:p>
            <a:pPr marL="0" indent="0">
              <a:buNone/>
            </a:pPr>
            <a:r>
              <a:rPr lang="en-US" sz="1400" dirty="0"/>
              <a:t> Accuracy: Data may be subject to human error or inconsistencies.</a:t>
            </a:r>
          </a:p>
          <a:p>
            <a:pPr marL="0" indent="0">
              <a:buNone/>
            </a:pPr>
            <a:r>
              <a:rPr lang="en-US" sz="1400" dirty="0"/>
              <a:t>Consistency: Formatting and coding conventions may vary across sources</a:t>
            </a:r>
          </a:p>
          <a:p>
            <a:pPr marL="0" indent="0">
              <a:buNone/>
            </a:pPr>
            <a:r>
              <a:rPr lang="en-US" sz="1400" dirty="0"/>
              <a:t>Data Volume:1. Number of records: 10,000+</a:t>
            </a:r>
          </a:p>
          <a:p>
            <a:pPr marL="0" indent="0">
              <a:buNone/>
            </a:pPr>
            <a:r>
              <a:rPr lang="en-US" sz="1400" dirty="0"/>
              <a:t>Time period: 10+ years (2000-2011)</a:t>
            </a:r>
          </a:p>
          <a:p>
            <a:pPr marL="0" indent="0">
              <a:buNone/>
            </a:pPr>
            <a:r>
              <a:rPr lang="en-US" sz="1400" dirty="0"/>
              <a:t>Key Insights:1. Bird strike frequency and severity</a:t>
            </a:r>
          </a:p>
          <a:p>
            <a:pPr marL="0" indent="0">
              <a:buNone/>
            </a:pPr>
            <a:r>
              <a:rPr lang="en-US" sz="1400" dirty="0"/>
              <a:t> Airport and aircraft type-specific trends </a:t>
            </a:r>
          </a:p>
          <a:p>
            <a:pPr marL="0" indent="0">
              <a:buNone/>
            </a:pPr>
            <a:r>
              <a:rPr lang="en-US" sz="1400" dirty="0"/>
              <a:t>Time-of-year and weather-related patterns.</a:t>
            </a:r>
          </a:p>
          <a:p>
            <a:pPr marL="0" indent="0">
              <a:buNone/>
            </a:pPr>
            <a:r>
              <a:rPr lang="en-US" sz="1400" dirty="0"/>
              <a:t> Damage severity distribution</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719877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5193792" y="0"/>
            <a:ext cx="6419088" cy="678730"/>
          </a:xfrm>
        </p:spPr>
        <p:txBody>
          <a:bodyPr>
            <a:normAutofit/>
          </a:bodyPr>
          <a:lstStyle/>
          <a:p>
            <a:r>
              <a:rPr lang="en-US" sz="3600" dirty="0"/>
              <a:t>DESCRIPTIVE ANALYSIS</a:t>
            </a:r>
          </a:p>
        </p:txBody>
      </p:sp>
      <p:pic>
        <p:nvPicPr>
          <p:cNvPr id="8" name="Picture Placeholder 7" descr="Close up of yellow flowers">
            <a:extLst>
              <a:ext uri="{FF2B5EF4-FFF2-40B4-BE49-F238E27FC236}">
                <a16:creationId xmlns:a16="http://schemas.microsoft.com/office/drawing/2014/main" id="{A30CECCA-DB43-3EBC-1ED9-4E7CD74EE3E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0" y="0"/>
            <a:ext cx="4434464" cy="6858000"/>
          </a:xfrm>
        </p:spPr>
      </p:pic>
      <p:sp>
        <p:nvSpPr>
          <p:cNvPr id="4" name="Content Placeholder 3">
            <a:extLst>
              <a:ext uri="{FF2B5EF4-FFF2-40B4-BE49-F238E27FC236}">
                <a16:creationId xmlns:a16="http://schemas.microsoft.com/office/drawing/2014/main" id="{D6F3EE20-53E0-0C62-809D-211B05B88043}"/>
              </a:ext>
            </a:extLst>
          </p:cNvPr>
          <p:cNvSpPr>
            <a:spLocks noGrp="1"/>
          </p:cNvSpPr>
          <p:nvPr>
            <p:ph sz="quarter" idx="12"/>
          </p:nvPr>
        </p:nvSpPr>
        <p:spPr>
          <a:xfrm>
            <a:off x="5193792" y="820133"/>
            <a:ext cx="6419088" cy="5806910"/>
          </a:xfrm>
        </p:spPr>
        <p:txBody>
          <a:bodyPr>
            <a:normAutofit/>
          </a:bodyPr>
          <a:lstStyle/>
          <a:p>
            <a:pPr algn="l"/>
            <a:r>
              <a:rPr lang="en-US" sz="1600" dirty="0"/>
              <a:t>Summary Statistics:</a:t>
            </a:r>
          </a:p>
          <a:p>
            <a:pPr algn="l"/>
            <a:r>
              <a:rPr lang="en-US" sz="1600" dirty="0"/>
              <a:t> Total Bird Strikes: 10,432. Average Bird Strikes per Year: 1,043. Average Bird Strikes per Month: 86.9. Average Bird Strikes per Day: 2.87</a:t>
            </a:r>
          </a:p>
          <a:p>
            <a:pPr algn="l"/>
            <a:r>
              <a:rPr lang="en-US" sz="1600" dirty="0"/>
              <a:t>Frequency Distributions:</a:t>
            </a:r>
          </a:p>
          <a:p>
            <a:pPr algn="l"/>
            <a:r>
              <a:rPr lang="en-US" sz="1600" dirty="0"/>
              <a:t> Airport Name:  - Top 50: TROY MINICIPAL ARPT (8.71%), SAN FRANCISCO INTL ARPT (5.95%), SALT LAKE CITY INTL (4.79%) The rest of the 47 in indicated in the chart.</a:t>
            </a:r>
          </a:p>
          <a:p>
            <a:pPr algn="l"/>
            <a:r>
              <a:rPr lang="en-US" sz="1600" dirty="0"/>
              <a:t>    Aircraft Type:    - Top 10: Southwest airlines B-737 (18.11%),Business A300 (12.03%), American airlines  A300 (8.03%) the remaining 7 are in the dashboard. </a:t>
            </a:r>
          </a:p>
          <a:p>
            <a:pPr algn="l"/>
            <a:r>
              <a:rPr lang="en-US" sz="1600" dirty="0"/>
              <a:t>Weather Conditions:    - No cloud (55.1%), overcast (26.4%), Rainy (12.2%), some cloud(6.3%) </a:t>
            </a:r>
          </a:p>
          <a:p>
            <a:pPr algn="l"/>
            <a:r>
              <a:rPr lang="en-US" sz="1600" dirty="0"/>
              <a:t>Damage Severity:    - Minor (61.1%), Moderate (26.3%), Severe (12.6%)</a:t>
            </a:r>
          </a:p>
          <a:p>
            <a:pPr algn="l"/>
            <a:r>
              <a:rPr lang="en-US" sz="1600" dirty="0"/>
              <a:t>This descriptive analysis provides an overview of the bird strike data, highlighting trends, patterns, and key characteristics.</a:t>
            </a:r>
          </a:p>
        </p:txBody>
      </p:sp>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2069428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21792" y="0"/>
            <a:ext cx="6419088" cy="763571"/>
          </a:xfrm>
          <a:noFill/>
        </p:spPr>
        <p:txBody>
          <a:bodyPr>
            <a:noAutofit/>
          </a:bodyPr>
          <a:lstStyle/>
          <a:p>
            <a:r>
              <a:rPr lang="en-US" dirty="0"/>
              <a:t>RECOMMENDATIONS</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140459" y="678729"/>
            <a:ext cx="6419088" cy="5957740"/>
          </a:xfrm>
          <a:noFill/>
        </p:spPr>
        <p:txBody>
          <a:bodyPr>
            <a:normAutofit lnSpcReduction="10000"/>
          </a:bodyPr>
          <a:lstStyle/>
          <a:p>
            <a:r>
              <a:rPr lang="en-US" sz="1600" b="1" dirty="0"/>
              <a:t>Short-Term Recommendations</a:t>
            </a:r>
            <a:r>
              <a:rPr lang="en-US" sz="1400" dirty="0"/>
              <a:t>:</a:t>
            </a:r>
          </a:p>
          <a:p>
            <a:pPr algn="l"/>
            <a:r>
              <a:rPr lang="en-US" sz="1400" dirty="0"/>
              <a:t>Implement enhanced bird strike reporting and tracking systems to improve data accuracy and completeness.</a:t>
            </a:r>
          </a:p>
          <a:p>
            <a:pPr algn="l"/>
            <a:r>
              <a:rPr lang="en-US" sz="1400" dirty="0"/>
              <a:t> Conduct regular bird strike risk assessments for airports and aircraft types.</a:t>
            </a:r>
          </a:p>
          <a:p>
            <a:pPr algn="l"/>
            <a:r>
              <a:rPr lang="en-US" sz="1400" dirty="0"/>
              <a:t>Develop targeted bird mitigation strategies for high-risk airports and aircraft types.</a:t>
            </a:r>
          </a:p>
          <a:p>
            <a:pPr algn="l"/>
            <a:r>
              <a:rPr lang="en-US" sz="1400" dirty="0"/>
              <a:t>Provide training for airport and airline staff on bird strike prevention and response.</a:t>
            </a:r>
          </a:p>
          <a:p>
            <a:r>
              <a:rPr lang="en-US" sz="1600" b="1" dirty="0"/>
              <a:t>Long-Term Recommendations</a:t>
            </a:r>
            <a:r>
              <a:rPr lang="en-US" sz="1400" dirty="0"/>
              <a:t>:</a:t>
            </a:r>
          </a:p>
          <a:p>
            <a:pPr algn="l"/>
            <a:r>
              <a:rPr lang="en-US" sz="1400" dirty="0"/>
              <a:t>Develop predictive models to forecast bird strike risk using environmental and operational factors.</a:t>
            </a:r>
          </a:p>
          <a:p>
            <a:pPr algn="l"/>
            <a:r>
              <a:rPr lang="en-US" sz="1400" dirty="0"/>
              <a:t>Implement advanced bird detection and deterrent systems (e.g., radar, acoustic devices)</a:t>
            </a:r>
          </a:p>
          <a:p>
            <a:pPr algn="l"/>
            <a:r>
              <a:rPr lang="en-US" sz="1400" dirty="0"/>
              <a:t>Collaborate with wildlife management agencies to develop effective bird management plans.</a:t>
            </a:r>
          </a:p>
          <a:p>
            <a:pPr algn="l"/>
            <a:r>
              <a:rPr lang="en-US" sz="1400" dirty="0"/>
              <a:t>Establish industry-wide standards for bird strike reporting and data sharing</a:t>
            </a:r>
          </a:p>
          <a:p>
            <a:r>
              <a:rPr lang="en-US" sz="1600" b="1" dirty="0"/>
              <a:t>Airport-Specific Recommendations</a:t>
            </a:r>
          </a:p>
          <a:p>
            <a:pPr algn="l"/>
            <a:r>
              <a:rPr lang="en-US" sz="1400" dirty="0"/>
              <a:t>Implement additional bird mitigation measures, such as bird-scaring techniques and habitat modification.</a:t>
            </a:r>
          </a:p>
          <a:p>
            <a:pPr algn="l"/>
            <a:r>
              <a:rPr lang="en-US" sz="1400" dirty="0"/>
              <a:t>Conduct regular bird strike risk assessments and develop targeted mitigation strategies.</a:t>
            </a:r>
          </a:p>
          <a:p>
            <a:pPr algn="l"/>
            <a:r>
              <a:rPr lang="en-US" sz="1400" dirty="0"/>
              <a:t>Enhance bird detection and deterrent systems.</a:t>
            </a:r>
          </a:p>
          <a:p>
            <a:r>
              <a:rPr lang="en-US" sz="1600" b="1" dirty="0"/>
              <a:t>Aircraft-Type (ENGINE) Specific Recommendations</a:t>
            </a:r>
          </a:p>
          <a:p>
            <a:pPr algn="l"/>
            <a:r>
              <a:rPr lang="en-US" sz="1400" dirty="0"/>
              <a:t>Boeing 737: Develop modified engine inlet designs to reduce bird strike risk</a:t>
            </a:r>
          </a:p>
          <a:p>
            <a:pPr algn="l"/>
            <a:r>
              <a:rPr lang="en-US" sz="1400" dirty="0"/>
              <a:t>Airbus A320: Implement enhanced bird detection systems.</a:t>
            </a:r>
          </a:p>
        </p:txBody>
      </p:sp>
      <p:pic>
        <p:nvPicPr>
          <p:cNvPr id="9" name="Picture Placeholder 5" descr="A group of orange flowers">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a:stretch/>
        </p:blipFill>
        <p:spPr>
          <a:xfrm>
            <a:off x="7754488" y="0"/>
            <a:ext cx="4434464" cy="6858000"/>
          </a:xfrm>
          <a:solidFill>
            <a:schemeClr val="bg1">
              <a:lumMod val="95000"/>
            </a:schemeClr>
          </a:solidFill>
        </p:spPr>
      </p:pic>
    </p:spTree>
    <p:extLst>
      <p:ext uri="{BB962C8B-B14F-4D97-AF65-F5344CB8AC3E}">
        <p14:creationId xmlns:p14="http://schemas.microsoft.com/office/powerpoint/2010/main" val="3541873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21792" y="0"/>
            <a:ext cx="6419088" cy="763571"/>
          </a:xfrm>
          <a:noFill/>
        </p:spPr>
        <p:txBody>
          <a:bodyPr>
            <a:noAutofit/>
          </a:bodyPr>
          <a:lstStyle/>
          <a:p>
            <a:r>
              <a:rPr lang="en-US" dirty="0"/>
              <a:t>RECOMMENDATIONS</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140459" y="678729"/>
            <a:ext cx="6419088" cy="5957740"/>
          </a:xfrm>
          <a:noFill/>
        </p:spPr>
        <p:txBody>
          <a:bodyPr>
            <a:normAutofit/>
          </a:bodyPr>
          <a:lstStyle/>
          <a:p>
            <a:r>
              <a:rPr lang="en-US" sz="1800" b="1" dirty="0"/>
              <a:t>Regulatory Recommendations</a:t>
            </a:r>
          </a:p>
          <a:p>
            <a:pPr algn="l"/>
            <a:r>
              <a:rPr lang="en-US" sz="1400" dirty="0"/>
              <a:t>Update bird strike reporting regulations to ensure consistency and accuracy</a:t>
            </a:r>
          </a:p>
          <a:p>
            <a:pPr algn="l"/>
            <a:r>
              <a:rPr lang="en-US" sz="1400" dirty="0"/>
              <a:t>Establish minimum standards for bird mitigation measures at airports</a:t>
            </a:r>
          </a:p>
          <a:p>
            <a:pPr algn="l"/>
            <a:r>
              <a:rPr lang="en-US" sz="1400" dirty="0"/>
              <a:t>Provide incentives for airports and airlines to implement effective bird management plans.</a:t>
            </a:r>
          </a:p>
          <a:p>
            <a:r>
              <a:rPr lang="en-US" sz="1600" b="1" dirty="0"/>
              <a:t>Research and Development Recommendations</a:t>
            </a:r>
          </a:p>
          <a:p>
            <a:pPr algn="l"/>
            <a:r>
              <a:rPr lang="en-US" sz="1400" dirty="0"/>
              <a:t>Investigate new bird detection and deterrent technologies.</a:t>
            </a:r>
          </a:p>
          <a:p>
            <a:pPr algn="l"/>
            <a:r>
              <a:rPr lang="en-US" sz="1400" dirty="0"/>
              <a:t>Develop more accurate predictive models for bird strike risk.</a:t>
            </a:r>
          </a:p>
          <a:p>
            <a:pPr algn="l"/>
            <a:r>
              <a:rPr lang="en-US" sz="1400" dirty="0"/>
              <a:t>Conduct studies on the effectiveness of bird management plans</a:t>
            </a:r>
          </a:p>
          <a:p>
            <a:r>
              <a:rPr lang="en-US" sz="1800" b="1" dirty="0"/>
              <a:t>These recommendations aim to reduce bird strike risk, improve safety, and minimize economic losses..</a:t>
            </a:r>
          </a:p>
        </p:txBody>
      </p:sp>
      <p:pic>
        <p:nvPicPr>
          <p:cNvPr id="9" name="Picture Placeholder 5" descr="A group of orange flowers">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a:stretch/>
        </p:blipFill>
        <p:spPr>
          <a:xfrm>
            <a:off x="7754488" y="0"/>
            <a:ext cx="4434464" cy="6858000"/>
          </a:xfrm>
          <a:solidFill>
            <a:schemeClr val="bg1">
              <a:lumMod val="95000"/>
            </a:schemeClr>
          </a:solidFill>
        </p:spPr>
      </p:pic>
    </p:spTree>
    <p:extLst>
      <p:ext uri="{BB962C8B-B14F-4D97-AF65-F5344CB8AC3E}">
        <p14:creationId xmlns:p14="http://schemas.microsoft.com/office/powerpoint/2010/main" val="645840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8101584" y="1408176"/>
            <a:ext cx="3392424" cy="4014216"/>
          </a:xfrm>
        </p:spPr>
        <p:txBody>
          <a:bodyPr>
            <a:normAutofit/>
          </a:bodyPr>
          <a:lstStyle/>
          <a:p>
            <a:r>
              <a:rPr lang="en-US" sz="3600" b="1" dirty="0"/>
              <a:t>CONCLUSION </a:t>
            </a:r>
          </a:p>
        </p:txBody>
      </p:sp>
      <p:sp>
        <p:nvSpPr>
          <p:cNvPr id="10" name="Content Placeholder 9">
            <a:extLst>
              <a:ext uri="{FF2B5EF4-FFF2-40B4-BE49-F238E27FC236}">
                <a16:creationId xmlns:a16="http://schemas.microsoft.com/office/drawing/2014/main" id="{ED45388B-F6C6-3BAE-BC81-AD233BEC8586}"/>
              </a:ext>
            </a:extLst>
          </p:cNvPr>
          <p:cNvSpPr>
            <a:spLocks noGrp="1"/>
          </p:cNvSpPr>
          <p:nvPr>
            <p:ph sz="quarter" idx="12"/>
          </p:nvPr>
        </p:nvSpPr>
        <p:spPr>
          <a:xfrm>
            <a:off x="932688" y="685800"/>
            <a:ext cx="5276088" cy="1406951"/>
          </a:xfrm>
        </p:spPr>
        <p:txBody>
          <a:bodyPr/>
          <a:lstStyle/>
          <a:p>
            <a:pPr marL="0" indent="0">
              <a:buNone/>
            </a:pPr>
            <a:r>
              <a:rPr lang="en-US" sz="1800" b="1" dirty="0"/>
              <a:t>The bird strike analysis provides valuable insights into the frequency, severity, and distribution of bird strikes across various airports, aircraft types, and environmental conditions.</a:t>
            </a:r>
          </a:p>
        </p:txBody>
      </p:sp>
      <p:sp>
        <p:nvSpPr>
          <p:cNvPr id="11" name="Content Placeholder 10">
            <a:extLst>
              <a:ext uri="{FF2B5EF4-FFF2-40B4-BE49-F238E27FC236}">
                <a16:creationId xmlns:a16="http://schemas.microsoft.com/office/drawing/2014/main" id="{B83B2F5C-D09B-2126-5784-589918E6E1A2}"/>
              </a:ext>
            </a:extLst>
          </p:cNvPr>
          <p:cNvSpPr>
            <a:spLocks noGrp="1"/>
          </p:cNvSpPr>
          <p:nvPr>
            <p:ph sz="quarter" idx="13"/>
          </p:nvPr>
        </p:nvSpPr>
        <p:spPr>
          <a:xfrm>
            <a:off x="932688" y="2697480"/>
            <a:ext cx="5276088" cy="3483864"/>
          </a:xfrm>
        </p:spPr>
        <p:txBody>
          <a:bodyPr/>
          <a:lstStyle/>
          <a:p>
            <a:pPr algn="ctr"/>
            <a:r>
              <a:rPr lang="en-US" b="1" dirty="0"/>
              <a:t>Final Thoughts</a:t>
            </a:r>
          </a:p>
          <a:p>
            <a:r>
              <a:rPr lang="en-US" sz="1800" b="1" dirty="0"/>
              <a:t>The analysis underscores the importance of proactive measures to minimize bird strike risk. By adopting a data-driven approach and implementing effective mitigation strategies, the aviation industry can enhance safety, reduce economic losses, and p</a:t>
            </a:r>
          </a:p>
          <a:p>
            <a:r>
              <a:rPr lang="en-US" sz="1800" b="1" dirty="0"/>
              <a:t>By addressing the recommendations and future directions, the aviation industry can reduce bird strike risk and enhance safety for passengers, crew, and aircraft to  protect human life.</a:t>
            </a:r>
          </a:p>
        </p:txBody>
      </p:sp>
      <p:sp>
        <p:nvSpPr>
          <p:cNvPr id="2" name="Footer Placeholder 1">
            <a:extLst>
              <a:ext uri="{FF2B5EF4-FFF2-40B4-BE49-F238E27FC236}">
                <a16:creationId xmlns:a16="http://schemas.microsoft.com/office/drawing/2014/main" id="{EC4E5619-0985-32B6-EC73-AFBCAB2F1CF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512396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sp>
        <p:nvSpPr>
          <p:cNvPr id="15" name="Subtitle 14">
            <a:extLst>
              <a:ext uri="{FF2B5EF4-FFF2-40B4-BE49-F238E27FC236}">
                <a16:creationId xmlns:a16="http://schemas.microsoft.com/office/drawing/2014/main" id="{6EF8E06F-4153-981B-474D-3D483B6F4F84}"/>
              </a:ext>
            </a:extLst>
          </p:cNvPr>
          <p:cNvSpPr>
            <a:spLocks noGrp="1"/>
          </p:cNvSpPr>
          <p:nvPr>
            <p:ph type="subTitle" idx="1"/>
          </p:nvPr>
        </p:nvSpPr>
        <p:spPr>
          <a:xfrm>
            <a:off x="1627632" y="3428999"/>
            <a:ext cx="6309360" cy="1703439"/>
          </a:xfrm>
        </p:spPr>
        <p:txBody>
          <a:bodyPr>
            <a:normAutofit/>
          </a:bodyPr>
          <a:lstStyle/>
          <a:p>
            <a:r>
              <a:rPr lang="en-US" dirty="0" err="1"/>
              <a:t>Chieyine</a:t>
            </a:r>
            <a:r>
              <a:rPr lang="en-US" dirty="0"/>
              <a:t> vivian chidinma</a:t>
            </a:r>
          </a:p>
          <a:p>
            <a:r>
              <a:rPr lang="en-US" dirty="0"/>
              <a:t>cvivianchidinma@gmail.com</a:t>
            </a:r>
          </a:p>
          <a:p>
            <a:r>
              <a:rPr lang="en-US" dirty="0"/>
              <a:t>08109466652</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2.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{26701724-600B-472A-9BDC-4420C1330B38}tf56410444_win32</Template>
  <TotalTime>153</TotalTime>
  <Words>1135</Words>
  <Application>Microsoft Office PowerPoint</Application>
  <PresentationFormat>Widescreen</PresentationFormat>
  <Paragraphs>101</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Baskerville Old Face</vt:lpstr>
      <vt:lpstr>Calibri</vt:lpstr>
      <vt:lpstr>Gill Sans Nova Light</vt:lpstr>
      <vt:lpstr>Custom</vt:lpstr>
      <vt:lpstr>BIRD STRIKE ANALYSIS</vt:lpstr>
      <vt:lpstr>OBJECTIVES</vt:lpstr>
      <vt:lpstr>DATA OVERVIEW</vt:lpstr>
      <vt:lpstr>DATA OVERVIEW</vt:lpstr>
      <vt:lpstr>DESCRIPTIVE ANALYSIS</vt:lpstr>
      <vt:lpstr>RECOMMENDATIONS</vt:lpstr>
      <vt:lpstr>RECOMMENDATIONS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vivian chidinma</dc:creator>
  <cp:lastModifiedBy>vivian chidinma</cp:lastModifiedBy>
  <cp:revision>1</cp:revision>
  <dcterms:created xsi:type="dcterms:W3CDTF">2024-09-17T18:45:13Z</dcterms:created>
  <dcterms:modified xsi:type="dcterms:W3CDTF">2024-09-17T21:18:46Z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